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91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03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871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17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81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1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35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060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435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1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675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ED02-CFCC-46BC-A3A7-770B9817C0EF}" type="datetimeFigureOut">
              <a:rPr lang="de-CH" smtClean="0"/>
              <a:t>03.09.2024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ACB4-B394-4170-9B35-70164ADC5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20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3137"/>
          </a:xfrm>
        </p:spPr>
        <p:txBody>
          <a:bodyPr/>
          <a:lstStyle/>
          <a:p>
            <a:r>
              <a:rPr lang="de-DE" dirty="0"/>
              <a:t>Das Himmelreich ist gleich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420938"/>
            <a:ext cx="9144000" cy="868362"/>
          </a:xfrm>
        </p:spPr>
        <p:txBody>
          <a:bodyPr>
            <a:normAutofit/>
          </a:bodyPr>
          <a:lstStyle/>
          <a:p>
            <a:r>
              <a:rPr lang="de-DE" sz="4400" dirty="0"/>
              <a:t>Jesus erzählt</a:t>
            </a:r>
            <a:endParaRPr lang="de-CH" sz="4400" dirty="0"/>
          </a:p>
        </p:txBody>
      </p:sp>
    </p:spTree>
    <p:extLst>
      <p:ext uri="{BB962C8B-B14F-4D97-AF65-F5344CB8AC3E}">
        <p14:creationId xmlns:p14="http://schemas.microsoft.com/office/powerpoint/2010/main" val="379881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866900"/>
          </a:xfrm>
        </p:spPr>
        <p:txBody>
          <a:bodyPr>
            <a:normAutofit fontScale="90000"/>
          </a:bodyPr>
          <a:lstStyle/>
          <a:p>
            <a:r>
              <a:rPr lang="de-DE" dirty="0"/>
              <a:t>Viele schickte er noch.</a:t>
            </a:r>
            <a:br>
              <a:rPr lang="de-DE" dirty="0"/>
            </a:br>
            <a:r>
              <a:rPr lang="de-DE" dirty="0"/>
              <a:t>Die einen schlugen sie,</a:t>
            </a:r>
            <a:br>
              <a:rPr lang="de-DE" dirty="0"/>
            </a:br>
            <a:r>
              <a:rPr lang="de-DE" dirty="0"/>
              <a:t>andere töteten sie.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752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866900"/>
          </a:xfrm>
        </p:spPr>
        <p:txBody>
          <a:bodyPr>
            <a:normAutofit/>
          </a:bodyPr>
          <a:lstStyle/>
          <a:p>
            <a:r>
              <a:rPr lang="de-DE" dirty="0"/>
              <a:t>Da hatte er noch einen:</a:t>
            </a:r>
            <a:br>
              <a:rPr lang="de-DE" dirty="0"/>
            </a:br>
            <a:r>
              <a:rPr lang="de-DE" dirty="0"/>
              <a:t>Seinen Sohn, den er liebte.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677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866900"/>
          </a:xfrm>
        </p:spPr>
        <p:txBody>
          <a:bodyPr>
            <a:normAutofit fontScale="90000"/>
          </a:bodyPr>
          <a:lstStyle/>
          <a:p>
            <a:r>
              <a:rPr lang="de-DE" dirty="0"/>
              <a:t>Vor dem werden sie sich scheuen,</a:t>
            </a:r>
            <a:br>
              <a:rPr lang="de-DE" dirty="0"/>
            </a:br>
            <a:r>
              <a:rPr lang="de-DE" dirty="0"/>
              <a:t>dachte er, und schickte ihn.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617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866900"/>
          </a:xfrm>
        </p:spPr>
        <p:txBody>
          <a:bodyPr>
            <a:normAutofit/>
          </a:bodyPr>
          <a:lstStyle/>
          <a:p>
            <a:r>
              <a:rPr lang="de-DE" dirty="0"/>
              <a:t>Als sie ihn kommen sahen,</a:t>
            </a:r>
            <a:br>
              <a:rPr lang="de-DE" dirty="0"/>
            </a:br>
            <a:r>
              <a:rPr lang="de-DE" dirty="0"/>
              <a:t>sagten sie: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379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866900"/>
          </a:xfrm>
        </p:spPr>
        <p:txBody>
          <a:bodyPr>
            <a:normAutofit fontScale="90000"/>
          </a:bodyPr>
          <a:lstStyle/>
          <a:p>
            <a:r>
              <a:rPr lang="de-DE" dirty="0"/>
              <a:t>Das ist der Erbe!</a:t>
            </a:r>
            <a:br>
              <a:rPr lang="de-DE" dirty="0"/>
            </a:br>
            <a:r>
              <a:rPr lang="de-DE" dirty="0"/>
              <a:t>Wenn wir ihn töten,</a:t>
            </a:r>
            <a:br>
              <a:rPr lang="de-DE" dirty="0"/>
            </a:br>
            <a:r>
              <a:rPr lang="de-DE" dirty="0"/>
              <a:t>gehört der Weinberg uns!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773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16000"/>
            <a:ext cx="12192000" cy="2489200"/>
          </a:xfrm>
        </p:spPr>
        <p:txBody>
          <a:bodyPr>
            <a:normAutofit fontScale="90000"/>
          </a:bodyPr>
          <a:lstStyle/>
          <a:p>
            <a:r>
              <a:rPr lang="de-DE" dirty="0"/>
              <a:t>Sie packten ihn, </a:t>
            </a:r>
            <a:br>
              <a:rPr lang="de-DE" dirty="0"/>
            </a:br>
            <a:r>
              <a:rPr lang="de-DE" dirty="0"/>
              <a:t>töteten in,</a:t>
            </a:r>
            <a:br>
              <a:rPr lang="de-DE" dirty="0"/>
            </a:br>
            <a:r>
              <a:rPr lang="de-DE" dirty="0"/>
              <a:t>und warfen ihn hinaus</a:t>
            </a:r>
            <a:br>
              <a:rPr lang="de-DE" dirty="0"/>
            </a:br>
            <a:r>
              <a:rPr lang="de-DE" dirty="0"/>
              <a:t>vor die Mauern vom Weinberg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049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16000"/>
            <a:ext cx="12192000" cy="2489200"/>
          </a:xfrm>
        </p:spPr>
        <p:txBody>
          <a:bodyPr>
            <a:normAutofit/>
          </a:bodyPr>
          <a:lstStyle/>
          <a:p>
            <a:r>
              <a:rPr lang="de-DE" dirty="0"/>
              <a:t>Was wird der Besitzer vom Weinberg</a:t>
            </a:r>
            <a:br>
              <a:rPr lang="de-DE" dirty="0"/>
            </a:br>
            <a:r>
              <a:rPr lang="de-DE" dirty="0"/>
              <a:t>machen?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480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16000"/>
            <a:ext cx="12192000" cy="2489200"/>
          </a:xfrm>
        </p:spPr>
        <p:txBody>
          <a:bodyPr>
            <a:normAutofit fontScale="90000"/>
          </a:bodyPr>
          <a:lstStyle/>
          <a:p>
            <a:r>
              <a:rPr lang="de-DE" dirty="0"/>
              <a:t>Er wird kommen und die Pächter umbringen</a:t>
            </a:r>
            <a:br>
              <a:rPr lang="de-DE" dirty="0"/>
            </a:br>
            <a:r>
              <a:rPr lang="de-DE" dirty="0"/>
              <a:t>und den Weinberg anderen geben.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910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16000"/>
            <a:ext cx="12192000" cy="2489200"/>
          </a:xfrm>
        </p:spPr>
        <p:txBody>
          <a:bodyPr>
            <a:normAutofit fontScale="90000"/>
          </a:bodyPr>
          <a:lstStyle/>
          <a:p>
            <a:r>
              <a:rPr lang="de-DE" dirty="0"/>
              <a:t>Es </a:t>
            </a:r>
            <a:r>
              <a:rPr lang="de-DE" dirty="0" err="1"/>
              <a:t>heisst</a:t>
            </a:r>
            <a:r>
              <a:rPr lang="de-DE" dirty="0"/>
              <a:t> ja:</a:t>
            </a:r>
            <a:br>
              <a:rPr lang="de-DE" dirty="0"/>
            </a:br>
            <a:r>
              <a:rPr lang="de-DE" dirty="0"/>
              <a:t>Der Stein, den die Bauleute verworfen haben,</a:t>
            </a:r>
            <a:br>
              <a:rPr lang="de-DE" dirty="0"/>
            </a:br>
            <a:r>
              <a:rPr lang="de-DE" dirty="0"/>
              <a:t>ist zum Eckstein geworden.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820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6"/>
            <a:ext cx="14146590" cy="69627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77"/>
            <a:ext cx="12649200" cy="80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3137"/>
          </a:xfrm>
        </p:spPr>
        <p:txBody>
          <a:bodyPr>
            <a:normAutofit fontScale="90000"/>
          </a:bodyPr>
          <a:lstStyle/>
          <a:p>
            <a:r>
              <a:rPr lang="de-DE" dirty="0"/>
              <a:t>Einem Mann,</a:t>
            </a:r>
            <a:br>
              <a:rPr lang="de-DE" dirty="0"/>
            </a:br>
            <a:r>
              <a:rPr lang="de-DE" dirty="0"/>
              <a:t>der einen Weinberg baute.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991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00" y="-8890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9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709"/>
            <a:ext cx="12192000" cy="89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2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6" t="5847" r="27168" b="63148"/>
          <a:stretch/>
        </p:blipFill>
        <p:spPr>
          <a:xfrm>
            <a:off x="-177800" y="-16429"/>
            <a:ext cx="12331700" cy="687442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 b="47037"/>
          <a:stretch/>
        </p:blipFill>
        <p:spPr>
          <a:xfrm>
            <a:off x="-177800" y="0"/>
            <a:ext cx="13589000" cy="8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21037"/>
          </a:xfrm>
        </p:spPr>
        <p:txBody>
          <a:bodyPr>
            <a:normAutofit fontScale="90000"/>
          </a:bodyPr>
          <a:lstStyle/>
          <a:p>
            <a:r>
              <a:rPr lang="de-DE" dirty="0"/>
              <a:t>Dann musste er verreisen</a:t>
            </a:r>
            <a:br>
              <a:rPr lang="de-DE" dirty="0"/>
            </a:br>
            <a:r>
              <a:rPr lang="de-DE" dirty="0"/>
              <a:t>und gab ihn in Pacht</a:t>
            </a:r>
            <a:br>
              <a:rPr lang="de-DE" dirty="0"/>
            </a:br>
            <a:r>
              <a:rPr lang="de-DE" dirty="0"/>
              <a:t>und machte ab, welchen Anteil an der Ernte er dafür bekommen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2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-321389"/>
            <a:ext cx="10210800" cy="3543141"/>
          </a:xfrm>
        </p:spPr>
        <p:txBody>
          <a:bodyPr>
            <a:normAutofit/>
          </a:bodyPr>
          <a:lstStyle/>
          <a:p>
            <a:r>
              <a:rPr lang="de-DE" dirty="0"/>
              <a:t>Als die Zeit da war,</a:t>
            </a:r>
            <a:br>
              <a:rPr lang="de-DE" dirty="0"/>
            </a:br>
            <a:r>
              <a:rPr lang="de-DE" dirty="0"/>
              <a:t>schickte er einen Diener.</a:t>
            </a:r>
            <a:br>
              <a:rPr lang="de-DE" dirty="0"/>
            </a:br>
            <a:r>
              <a:rPr lang="de-DE" dirty="0"/>
              <a:t>Der sollte seinen Teil holen.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741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-321389"/>
            <a:ext cx="10210800" cy="3543141"/>
          </a:xfrm>
        </p:spPr>
        <p:txBody>
          <a:bodyPr>
            <a:normAutofit/>
          </a:bodyPr>
          <a:lstStyle/>
          <a:p>
            <a:r>
              <a:rPr lang="de-DE" dirty="0"/>
              <a:t>Die Pächter schlugen ihn</a:t>
            </a:r>
            <a:br>
              <a:rPr lang="de-DE" dirty="0"/>
            </a:br>
            <a:r>
              <a:rPr lang="de-DE" dirty="0"/>
              <a:t>und jagten ihn fort.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635000"/>
            <a:ext cx="10210800" cy="1189752"/>
          </a:xfrm>
        </p:spPr>
        <p:txBody>
          <a:bodyPr>
            <a:normAutofit/>
          </a:bodyPr>
          <a:lstStyle/>
          <a:p>
            <a:r>
              <a:rPr lang="de-DE" dirty="0"/>
              <a:t>Da schickte er einen anderen.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448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2743200"/>
            <a:ext cx="10210800" cy="1189752"/>
          </a:xfrm>
        </p:spPr>
        <p:txBody>
          <a:bodyPr>
            <a:normAutofit fontScale="90000"/>
          </a:bodyPr>
          <a:lstStyle/>
          <a:p>
            <a:r>
              <a:rPr lang="de-DE" dirty="0"/>
              <a:t>Dem schlugen sie den Kopf blutig</a:t>
            </a:r>
            <a:br>
              <a:rPr lang="de-DE" dirty="0"/>
            </a:br>
            <a:r>
              <a:rPr lang="de-DE" dirty="0"/>
              <a:t>und beschimpften ihn.</a:t>
            </a:r>
            <a:br>
              <a:rPr lang="de-DE" dirty="0"/>
            </a:br>
            <a:r>
              <a:rPr lang="de-DE" dirty="0"/>
              <a:t>Er musste fliehen,</a:t>
            </a:r>
            <a:br>
              <a:rPr lang="de-DE" dirty="0"/>
            </a:br>
            <a:r>
              <a:rPr lang="de-DE" dirty="0"/>
              <a:t>ohne etwas zu bekommen.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961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189752"/>
          </a:xfrm>
        </p:spPr>
        <p:txBody>
          <a:bodyPr>
            <a:normAutofit/>
          </a:bodyPr>
          <a:lstStyle/>
          <a:p>
            <a:r>
              <a:rPr lang="de-DE" dirty="0"/>
              <a:t>Da schickte er einen anderen.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430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52500" y="1016000"/>
            <a:ext cx="10210800" cy="1189752"/>
          </a:xfrm>
        </p:spPr>
        <p:txBody>
          <a:bodyPr>
            <a:normAutofit/>
          </a:bodyPr>
          <a:lstStyle/>
          <a:p>
            <a:r>
              <a:rPr lang="de-DE" dirty="0"/>
              <a:t>Den schlugen sie tot.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1982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Breitbild</PresentationFormat>
  <Paragraphs>19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Das Himmelreich ist gleich</vt:lpstr>
      <vt:lpstr>Einem Mann, der einen Weinberg baute.</vt:lpstr>
      <vt:lpstr>Dann musste er verreisen und gab ihn in Pacht und machte ab, welchen Anteil an der Ernte er dafür bekommen</vt:lpstr>
      <vt:lpstr>Als die Zeit da war, schickte er einen Diener. Der sollte seinen Teil holen.</vt:lpstr>
      <vt:lpstr>Die Pächter schlugen ihn und jagten ihn fort.</vt:lpstr>
      <vt:lpstr>Da schickte er einen anderen.</vt:lpstr>
      <vt:lpstr>Dem schlugen sie den Kopf blutig und beschimpften ihn. Er musste fliehen, ohne etwas zu bekommen.</vt:lpstr>
      <vt:lpstr>Da schickte er einen anderen.</vt:lpstr>
      <vt:lpstr>Den schlugen sie tot.</vt:lpstr>
      <vt:lpstr>Viele schickte er noch. Die einen schlugen sie, andere töteten sie.</vt:lpstr>
      <vt:lpstr>Da hatte er noch einen: Seinen Sohn, den er liebte.</vt:lpstr>
      <vt:lpstr>Vor dem werden sie sich scheuen, dachte er, und schickte ihn.</vt:lpstr>
      <vt:lpstr>Als sie ihn kommen sahen, sagten sie:</vt:lpstr>
      <vt:lpstr>Das ist der Erbe! Wenn wir ihn töten, gehört der Weinberg uns!</vt:lpstr>
      <vt:lpstr>Sie packten ihn,  töteten in, und warfen ihn hinaus vor die Mauern vom Weinberg</vt:lpstr>
      <vt:lpstr>Was wird der Besitzer vom Weinberg machen?</vt:lpstr>
      <vt:lpstr>Er wird kommen und die Pächter umbringen und den Weinberg anderen geben. </vt:lpstr>
      <vt:lpstr>Es heisst ja: Der Stein, den die Bauleute verworfen haben, ist zum Eckstein geworden.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Himmelreich ist gleich</dc:title>
  <dc:creator>BRothen</dc:creator>
  <cp:lastModifiedBy>Bernhard Rothen</cp:lastModifiedBy>
  <cp:revision>5</cp:revision>
  <dcterms:created xsi:type="dcterms:W3CDTF">2020-06-02T03:32:29Z</dcterms:created>
  <dcterms:modified xsi:type="dcterms:W3CDTF">2024-09-03T19:18:08Z</dcterms:modified>
</cp:coreProperties>
</file>